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60" r:id="rId4"/>
    <p:sldId id="265" r:id="rId5"/>
    <p:sldId id="261" r:id="rId6"/>
    <p:sldId id="262" r:id="rId7"/>
    <p:sldId id="264" r:id="rId8"/>
    <p:sldId id="267" r:id="rId9"/>
    <p:sldId id="263" r:id="rId10"/>
    <p:sldId id="268" r:id="rId11"/>
    <p:sldId id="269" r:id="rId12"/>
    <p:sldId id="270" r:id="rId13"/>
    <p:sldId id="258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9" autoAdjust="0"/>
    <p:restoredTop sz="92500" autoAdjust="0"/>
  </p:normalViewPr>
  <p:slideViewPr>
    <p:cSldViewPr>
      <p:cViewPr varScale="1">
        <p:scale>
          <a:sx n="73" d="100"/>
          <a:sy n="73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D1A44-C75E-4617-B6C6-C6CDE4EC1D57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1BE2F9-8382-4A1B-9169-9589E4FA23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13DD-CCA6-497F-9994-1DD40D1C957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7168-4382-49D1-B051-D92DF5BEE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13DD-CCA6-497F-9994-1DD40D1C957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7168-4382-49D1-B051-D92DF5BEE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13DD-CCA6-497F-9994-1DD40D1C957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7168-4382-49D1-B051-D92DF5BEE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13DD-CCA6-497F-9994-1DD40D1C957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7168-4382-49D1-B051-D92DF5BEE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13DD-CCA6-497F-9994-1DD40D1C957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7168-4382-49D1-B051-D92DF5BEE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13DD-CCA6-497F-9994-1DD40D1C957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7168-4382-49D1-B051-D92DF5BEE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13DD-CCA6-497F-9994-1DD40D1C957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7168-4382-49D1-B051-D92DF5BEE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13DD-CCA6-497F-9994-1DD40D1C957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7168-4382-49D1-B051-D92DF5BEE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13DD-CCA6-497F-9994-1DD40D1C957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7168-4382-49D1-B051-D92DF5BEE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13DD-CCA6-497F-9994-1DD40D1C957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7168-4382-49D1-B051-D92DF5BEE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13DD-CCA6-497F-9994-1DD40D1C957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77168-4382-49D1-B051-D92DF5BEE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113DD-CCA6-497F-9994-1DD40D1C957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77168-4382-49D1-B051-D92DF5BEE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A Lesson in the American </a:t>
            </a:r>
            <a:br>
              <a:rPr lang="en-US" sz="4900" dirty="0" smtClean="0"/>
            </a:br>
            <a:r>
              <a:rPr lang="en-US" sz="4900" dirty="0" smtClean="0"/>
              <a:t>Artistic Movement;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</a:t>
            </a:r>
            <a:r>
              <a:rPr lang="en-US" dirty="0" err="1" smtClean="0">
                <a:solidFill>
                  <a:schemeClr val="tx1"/>
                </a:solidFill>
              </a:rPr>
              <a:t>Aja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Alim</a:t>
            </a:r>
            <a:r>
              <a:rPr lang="en-US" dirty="0" smtClean="0">
                <a:solidFill>
                  <a:schemeClr val="tx1"/>
                </a:solidFill>
              </a:rPr>
              <a:t>-Young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52600" y="2362200"/>
            <a:ext cx="5638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Pop Art </a:t>
            </a:r>
            <a:endParaRPr lang="en-US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95800" y="35814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dirty="0" err="1" smtClean="0"/>
              <a:t>Claes</a:t>
            </a:r>
            <a:r>
              <a:rPr lang="en-US" dirty="0" smtClean="0"/>
              <a:t> Oldenburg</a:t>
            </a:r>
          </a:p>
          <a:p>
            <a:pPr algn="r"/>
            <a:r>
              <a:rPr lang="en-US" dirty="0" smtClean="0"/>
              <a:t>“</a:t>
            </a:r>
            <a:r>
              <a:rPr lang="en-US" dirty="0" err="1" smtClean="0"/>
              <a:t>Spoonbridge</a:t>
            </a:r>
            <a:r>
              <a:rPr lang="en-US" dirty="0" smtClean="0"/>
              <a:t> and Cherry”</a:t>
            </a:r>
          </a:p>
          <a:p>
            <a:pPr algn="r"/>
            <a:r>
              <a:rPr lang="en-US" dirty="0" smtClean="0"/>
              <a:t>1985-1988</a:t>
            </a:r>
            <a:endParaRPr lang="en-US" dirty="0"/>
          </a:p>
        </p:txBody>
      </p:sp>
      <p:pic>
        <p:nvPicPr>
          <p:cNvPr id="4" name="Picture 1" descr="C:\Users\Aja\AppData\Local\Microsoft\Windows\Temporary Internet Files\Content.IE5\CDZQN8RP\MCHH00293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876800"/>
            <a:ext cx="2770052" cy="2663228"/>
          </a:xfrm>
          <a:prstGeom prst="rect">
            <a:avLst/>
          </a:prstGeom>
          <a:noFill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685800"/>
            <a:ext cx="40957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152400"/>
            <a:ext cx="5105400" cy="3435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343400" y="555367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Claes</a:t>
            </a:r>
            <a:r>
              <a:rPr lang="en-US" dirty="0" smtClean="0"/>
              <a:t> Oldenburg</a:t>
            </a:r>
          </a:p>
          <a:p>
            <a:r>
              <a:rPr lang="en-US" dirty="0" smtClean="0"/>
              <a:t>“Dropped Cone”</a:t>
            </a:r>
          </a:p>
          <a:p>
            <a:r>
              <a:rPr lang="en-US" dirty="0" smtClean="0"/>
              <a:t>2001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52400"/>
            <a:ext cx="814017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Summary of Major Themes </a:t>
            </a:r>
          </a:p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 Pop Art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1905000"/>
            <a:ext cx="74676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/>
              <a:t>    Subjects are often easily recognizable and reflect popular items, people or ideas from American Culture</a:t>
            </a:r>
            <a:r>
              <a:rPr lang="en-US" sz="2000" dirty="0" smtClean="0"/>
              <a:t>: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 Food 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 Brand Names and products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 Iconic Figures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Common, everyday household  items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 Current events</a:t>
            </a:r>
          </a:p>
          <a:p>
            <a:pPr lvl="1">
              <a:buBlip>
                <a:blip r:embed="rId3"/>
              </a:buBlip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4191000"/>
            <a:ext cx="68580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/>
              <a:t>    Stylistically pop art can be defined as</a:t>
            </a:r>
            <a:r>
              <a:rPr lang="en-US" dirty="0" smtClean="0"/>
              <a:t>: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 Simple, crisp lines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Oversized images or objects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Often reflects  and  copies the styles seen in the media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Collages of popular </a:t>
            </a:r>
            <a:r>
              <a:rPr lang="en-US" dirty="0" smtClean="0"/>
              <a:t>images</a:t>
            </a:r>
          </a:p>
          <a:p>
            <a:pPr lvl="1">
              <a:buBlip>
                <a:blip r:embed="rId3"/>
              </a:buBlip>
            </a:pPr>
            <a:r>
              <a:rPr lang="en-US" dirty="0" smtClean="0"/>
              <a:t>Bright Colors</a:t>
            </a:r>
            <a:r>
              <a:rPr lang="en-US" dirty="0" smtClean="0"/>
              <a:t> </a:t>
            </a:r>
            <a:endParaRPr lang="en-US" dirty="0" smtClean="0"/>
          </a:p>
          <a:p>
            <a:pPr lvl="1">
              <a:buBlip>
                <a:blip r:embed="rId3"/>
              </a:buBlip>
            </a:pPr>
            <a:r>
              <a:rPr lang="en-US" dirty="0" smtClean="0"/>
              <a:t> Some work  re-creates the same subject in </a:t>
            </a:r>
          </a:p>
          <a:p>
            <a:pPr lvl="1"/>
            <a:r>
              <a:rPr lang="en-US" dirty="0" smtClean="0"/>
              <a:t>several pieces or within the same </a:t>
            </a:r>
            <a:r>
              <a:rPr lang="en-US" dirty="0" smtClean="0"/>
              <a:t>piece</a:t>
            </a:r>
          </a:p>
          <a:p>
            <a:pPr lvl="1"/>
            <a:endParaRPr lang="en-US" dirty="0" smtClean="0"/>
          </a:p>
          <a:p>
            <a:pPr lvl="1">
              <a:buBlip>
                <a:blip r:embed="rId3"/>
              </a:buBlip>
            </a:pPr>
            <a:endParaRPr lang="en-US" dirty="0" smtClean="0"/>
          </a:p>
          <a:p>
            <a:pPr lvl="1">
              <a:buBlip>
                <a:blip r:embed="rId3"/>
              </a:buBlip>
            </a:pPr>
            <a:endParaRPr lang="en-US" dirty="0" smtClean="0"/>
          </a:p>
          <a:p>
            <a:pPr lvl="1">
              <a:buBlip>
                <a:blip r:embed="rId3"/>
              </a:buBlip>
            </a:pPr>
            <a:endParaRPr lang="en-US" dirty="0" smtClean="0"/>
          </a:p>
        </p:txBody>
      </p:sp>
      <p:pic>
        <p:nvPicPr>
          <p:cNvPr id="7" name="Picture 1" descr="C:\Users\Aja\AppData\Local\Microsoft\Windows\Temporary Internet Files\Content.IE5\CDZQN8RP\MCHH00293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876800"/>
            <a:ext cx="2770052" cy="26632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6658" y="152400"/>
            <a:ext cx="68099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2D Pop Art Assignment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3217604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419600"/>
            <a:ext cx="313929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733800" y="4457343"/>
            <a:ext cx="4572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Blip>
                <a:blip r:embed="rId4"/>
              </a:buBlip>
            </a:pPr>
            <a:r>
              <a:rPr lang="en-US" sz="2400" dirty="0" smtClean="0"/>
              <a:t> </a:t>
            </a:r>
            <a:r>
              <a:rPr lang="en-US" sz="2400" dirty="0" smtClean="0"/>
              <a:t>Materials:</a:t>
            </a:r>
          </a:p>
          <a:p>
            <a:pPr lvl="1">
              <a:buBlip>
                <a:blip r:embed="rId5"/>
              </a:buBlip>
            </a:pPr>
            <a:r>
              <a:rPr lang="en-US" dirty="0" smtClean="0"/>
              <a:t>Tracing Paper</a:t>
            </a:r>
          </a:p>
          <a:p>
            <a:pPr lvl="1">
              <a:buBlip>
                <a:blip r:embed="rId5"/>
              </a:buBlip>
            </a:pPr>
            <a:r>
              <a:rPr lang="en-US" dirty="0" smtClean="0"/>
              <a:t>Acrylic Paint</a:t>
            </a:r>
          </a:p>
          <a:p>
            <a:pPr lvl="1">
              <a:buBlip>
                <a:blip r:embed="rId5"/>
              </a:buBlip>
            </a:pPr>
            <a:r>
              <a:rPr lang="en-US" dirty="0" smtClean="0"/>
              <a:t>Canvas Paper</a:t>
            </a:r>
          </a:p>
          <a:p>
            <a:pPr lvl="1">
              <a:buBlip>
                <a:blip r:embed="rId5"/>
              </a:buBlip>
            </a:pPr>
            <a:r>
              <a:rPr lang="en-US" dirty="0" smtClean="0"/>
              <a:t>Ink pen</a:t>
            </a:r>
          </a:p>
          <a:p>
            <a:pPr lvl="1">
              <a:buBlip>
                <a:blip r:embed="rId5"/>
              </a:buBlip>
            </a:pPr>
            <a:r>
              <a:rPr lang="en-US" dirty="0" smtClean="0"/>
              <a:t>8” x 10” photo from magazine or own photo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3733800" y="1066800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Blip>
                <a:blip r:embed="rId4"/>
              </a:buBlip>
            </a:pPr>
            <a:r>
              <a:rPr lang="en-US" sz="2400" dirty="0" smtClean="0"/>
              <a:t> </a:t>
            </a:r>
            <a:r>
              <a:rPr lang="en-US" sz="2400" dirty="0" smtClean="0"/>
              <a:t>Objective: Create a portrait or still life using techniques and themes inspired from pop art:</a:t>
            </a:r>
          </a:p>
          <a:p>
            <a:pPr lvl="1">
              <a:buBlip>
                <a:blip r:embed="rId5"/>
              </a:buBlip>
            </a:pPr>
            <a:r>
              <a:rPr lang="en-US" dirty="0" smtClean="0"/>
              <a:t> Clean, sharp lines</a:t>
            </a:r>
          </a:p>
          <a:p>
            <a:pPr lvl="1">
              <a:buBlip>
                <a:blip r:embed="rId5"/>
              </a:buBlip>
            </a:pPr>
            <a:r>
              <a:rPr lang="en-US" dirty="0" smtClean="0"/>
              <a:t> </a:t>
            </a:r>
            <a:r>
              <a:rPr lang="en-US" dirty="0" smtClean="0"/>
              <a:t>Bright Colors</a:t>
            </a:r>
          </a:p>
          <a:p>
            <a:pPr lvl="1">
              <a:buBlip>
                <a:blip r:embed="rId5"/>
              </a:buBlip>
            </a:pPr>
            <a:r>
              <a:rPr lang="en-US" dirty="0" smtClean="0"/>
              <a:t> Close-up and oversized subjects</a:t>
            </a:r>
          </a:p>
          <a:p>
            <a:pPr lvl="1">
              <a:buBlip>
                <a:blip r:embed="rId5"/>
              </a:buBlip>
            </a:pPr>
            <a:r>
              <a:rPr lang="en-US" dirty="0" smtClean="0"/>
              <a:t> </a:t>
            </a:r>
            <a:r>
              <a:rPr lang="en-US" dirty="0" smtClean="0"/>
              <a:t>Products or </a:t>
            </a:r>
            <a:r>
              <a:rPr lang="en-US" dirty="0" smtClean="0"/>
              <a:t>i</a:t>
            </a:r>
            <a:r>
              <a:rPr lang="en-US" dirty="0" smtClean="0"/>
              <a:t>conic figures</a:t>
            </a:r>
          </a:p>
          <a:p>
            <a:pPr lvl="1">
              <a:buBlip>
                <a:blip r:embed="rId5"/>
              </a:buBlip>
            </a:pPr>
            <a:r>
              <a:rPr lang="en-US" dirty="0" smtClean="0"/>
              <a:t>Thought Bubbles</a:t>
            </a:r>
          </a:p>
          <a:p>
            <a:pPr lvl="1">
              <a:buBlip>
                <a:blip r:embed="rId5"/>
              </a:buBlip>
            </a:pPr>
            <a:r>
              <a:rPr lang="en-US" dirty="0" smtClean="0"/>
              <a:t>Collages: different images of same subject or same image repeated</a:t>
            </a:r>
          </a:p>
          <a:p>
            <a:pPr lvl="1">
              <a:buBlip>
                <a:blip r:embed="rId5"/>
              </a:buBlip>
            </a:pPr>
            <a:r>
              <a:rPr lang="en-US" dirty="0" smtClean="0"/>
              <a:t>Easily recognizable subjects</a:t>
            </a:r>
          </a:p>
          <a:p>
            <a:pPr lvl="1">
              <a:buBlip>
                <a:blip r:embed="rId5"/>
              </a:buBlip>
            </a:pPr>
            <a:endParaRPr lang="en-US" dirty="0" smtClean="0"/>
          </a:p>
          <a:p>
            <a:pPr lvl="1">
              <a:buBlip>
                <a:blip r:embed="rId5"/>
              </a:buBlip>
            </a:pPr>
            <a:endParaRPr lang="en-US" dirty="0" smtClean="0"/>
          </a:p>
          <a:p>
            <a:pPr lvl="1">
              <a:buBlip>
                <a:blip r:embed="rId5"/>
              </a:buBlip>
            </a:pPr>
            <a:endParaRPr lang="en-US" dirty="0" smtClean="0"/>
          </a:p>
        </p:txBody>
      </p:sp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Works Cited: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Slide 2 - </a:t>
            </a:r>
            <a:r>
              <a:rPr lang="en-US" u="sng" dirty="0" smtClean="0"/>
              <a:t>Definition of Pop Art: </a:t>
            </a:r>
            <a:r>
              <a:rPr lang="en-US" dirty="0" smtClean="0"/>
              <a:t>http://dictionary.reference.com/browse/Pop Art</a:t>
            </a:r>
          </a:p>
          <a:p>
            <a:r>
              <a:rPr lang="en-US" dirty="0" smtClean="0"/>
              <a:t>Slide 3- </a:t>
            </a:r>
            <a:r>
              <a:rPr lang="en-US" u="sng" dirty="0" smtClean="0"/>
              <a:t>Information About Pop Art History: </a:t>
            </a:r>
            <a:r>
              <a:rPr lang="en-US" dirty="0" smtClean="0"/>
              <a:t>	http://www.arthistoryarchive.com/arthistory/popart/</a:t>
            </a:r>
          </a:p>
          <a:p>
            <a:r>
              <a:rPr lang="en-US" dirty="0" smtClean="0"/>
              <a:t>Slide 4- </a:t>
            </a:r>
            <a:r>
              <a:rPr lang="en-US" u="sng" dirty="0" smtClean="0"/>
              <a:t>Photo of Andy Warhol: </a:t>
            </a:r>
            <a:r>
              <a:rPr lang="en-US" dirty="0" smtClean="0"/>
              <a:t>	http://www.poolparty.com/quotes/images/2007/09/24/andy_warhol.jpg</a:t>
            </a:r>
            <a:br>
              <a:rPr lang="en-US" dirty="0" smtClean="0"/>
            </a:br>
            <a:r>
              <a:rPr lang="en-US" dirty="0" smtClean="0"/>
              <a:t>           </a:t>
            </a:r>
            <a:r>
              <a:rPr lang="en-US" u="sng" dirty="0" smtClean="0"/>
              <a:t>Photo of Roy Lichtenstein: </a:t>
            </a:r>
            <a:r>
              <a:rPr lang="en-US" dirty="0" smtClean="0"/>
              <a:t>	http://media.photobucket.com/image/Roy%20Lichtenstein%20portrait/tomasu	</a:t>
            </a:r>
            <a:r>
              <a:rPr lang="en-US" dirty="0" err="1" smtClean="0"/>
              <a:t>tpen</a:t>
            </a:r>
            <a:r>
              <a:rPr lang="en-US" dirty="0" smtClean="0"/>
              <a:t>/album4/lichtenstein.jpg</a:t>
            </a:r>
            <a:br>
              <a:rPr lang="en-US" dirty="0" smtClean="0"/>
            </a:br>
            <a:r>
              <a:rPr lang="en-US" dirty="0" smtClean="0"/>
              <a:t>           </a:t>
            </a:r>
            <a:r>
              <a:rPr lang="en-US" u="sng" dirty="0" smtClean="0"/>
              <a:t>Photo of </a:t>
            </a:r>
            <a:r>
              <a:rPr lang="en-US" u="sng" dirty="0" err="1" smtClean="0"/>
              <a:t>Claes</a:t>
            </a:r>
            <a:r>
              <a:rPr lang="en-US" u="sng" dirty="0" smtClean="0"/>
              <a:t> Oldenburg: </a:t>
            </a:r>
            <a:r>
              <a:rPr lang="en-US" dirty="0" smtClean="0"/>
              <a:t>	http://s3.amazonaws.com/com.artwelove.asset/5f19ce303a0be2aa6ab3395d7dabbf	f4-l.jpg</a:t>
            </a:r>
          </a:p>
          <a:p>
            <a:r>
              <a:rPr lang="en-US" dirty="0" smtClean="0"/>
              <a:t>           </a:t>
            </a:r>
            <a:r>
              <a:rPr lang="en-US" u="sng" dirty="0" smtClean="0"/>
              <a:t>Photo of Tom </a:t>
            </a:r>
            <a:r>
              <a:rPr lang="en-US" u="sng" dirty="0" err="1" smtClean="0"/>
              <a:t>Wesselmann</a:t>
            </a:r>
            <a:r>
              <a:rPr lang="en-US" u="sng" dirty="0" smtClean="0"/>
              <a:t>: </a:t>
            </a:r>
          </a:p>
          <a:p>
            <a:r>
              <a:rPr lang="en-US" dirty="0" smtClean="0"/>
              <a:t>	http://1.bp.blogspot.com/_KZujt_O1vU/SdybvAXCCPI/AAAAAAAAAGM/1Q2ih3zGuk	g/s400/Tom_Wesselmann.jpg</a:t>
            </a:r>
          </a:p>
          <a:p>
            <a:r>
              <a:rPr lang="en-US" dirty="0" smtClean="0"/>
              <a:t>Slide 5- </a:t>
            </a:r>
            <a:r>
              <a:rPr lang="en-US" u="sng" dirty="0" smtClean="0"/>
              <a:t>Andy Warhol Campbell Soup Painting: </a:t>
            </a:r>
          </a:p>
          <a:p>
            <a:r>
              <a:rPr lang="en-US" dirty="0"/>
              <a:t>	</a:t>
            </a:r>
            <a:r>
              <a:rPr lang="en-US" dirty="0" smtClean="0"/>
              <a:t>http://yoyo.cc.monash.edu.au/~mplog/Art/Warhol_campbells%20soup.jpg</a:t>
            </a:r>
            <a:br>
              <a:rPr lang="en-US" dirty="0" smtClean="0"/>
            </a:br>
            <a:r>
              <a:rPr lang="en-US" dirty="0" smtClean="0"/>
              <a:t>            Andy Warhol Jackie Painting: 	http://annespeelman.files.wordpress.com/2008/10/andywarhol-jackie-kennedy-	1964.jpg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991600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Works </a:t>
            </a:r>
            <a:r>
              <a:rPr lang="en-US" dirty="0" smtClean="0"/>
              <a:t>Cited</a:t>
            </a:r>
          </a:p>
          <a:p>
            <a:r>
              <a:rPr lang="en-US" dirty="0" smtClean="0"/>
              <a:t>Slide </a:t>
            </a:r>
            <a:r>
              <a:rPr lang="en-US" dirty="0" smtClean="0"/>
              <a:t>6- </a:t>
            </a:r>
            <a:r>
              <a:rPr lang="en-US" u="sng" dirty="0" smtClean="0"/>
              <a:t>Roy Lichtenstein Girl Painting: </a:t>
            </a:r>
            <a:r>
              <a:rPr lang="en-US" dirty="0" smtClean="0"/>
              <a:t>	http://baroqueinhackney.files.wordpress.com/2009/09/roy_lichtenstein_gallery	_4.jpg</a:t>
            </a:r>
          </a:p>
          <a:p>
            <a:r>
              <a:rPr lang="en-US" dirty="0" smtClean="0"/>
              <a:t>            </a:t>
            </a:r>
            <a:r>
              <a:rPr lang="en-US" u="sng" dirty="0" smtClean="0"/>
              <a:t>Roy Lichtenstein </a:t>
            </a:r>
            <a:r>
              <a:rPr lang="en-US" u="sng" dirty="0" err="1" smtClean="0"/>
              <a:t>Whaam</a:t>
            </a:r>
            <a:r>
              <a:rPr lang="en-US" u="sng" dirty="0" smtClean="0"/>
              <a:t> Painting: </a:t>
            </a:r>
          </a:p>
          <a:p>
            <a:r>
              <a:rPr lang="en-US" dirty="0" smtClean="0"/>
              <a:t>	http://simplyartonline.net/M-0137v3wham.jpg</a:t>
            </a:r>
          </a:p>
          <a:p>
            <a:r>
              <a:rPr lang="en-US" dirty="0" smtClean="0"/>
              <a:t>Slide 7- </a:t>
            </a:r>
            <a:r>
              <a:rPr lang="en-US" u="sng" dirty="0" smtClean="0"/>
              <a:t>Photos of Roy Lichtenstein Sculpture: </a:t>
            </a:r>
            <a:r>
              <a:rPr lang="en-US" dirty="0" smtClean="0"/>
              <a:t> photo by </a:t>
            </a:r>
            <a:r>
              <a:rPr lang="en-US" dirty="0" err="1" smtClean="0"/>
              <a:t>Aja</a:t>
            </a:r>
            <a:r>
              <a:rPr lang="en-US" dirty="0" smtClean="0"/>
              <a:t> </a:t>
            </a:r>
            <a:r>
              <a:rPr lang="en-US" dirty="0" err="1" smtClean="0"/>
              <a:t>Alim</a:t>
            </a:r>
            <a:r>
              <a:rPr lang="en-US" dirty="0" smtClean="0"/>
              <a:t>-Young 2009, In front of 	Modern Art Museum in Washington D.C.</a:t>
            </a:r>
          </a:p>
          <a:p>
            <a:r>
              <a:rPr lang="en-US" dirty="0" smtClean="0"/>
              <a:t>Slide 8- </a:t>
            </a:r>
            <a:r>
              <a:rPr lang="en-US" u="sng" dirty="0" smtClean="0"/>
              <a:t>Tom </a:t>
            </a:r>
            <a:r>
              <a:rPr lang="en-US" u="sng" dirty="0" err="1" smtClean="0"/>
              <a:t>Wesselmann</a:t>
            </a:r>
            <a:r>
              <a:rPr lang="en-US" u="sng" dirty="0" smtClean="0"/>
              <a:t> Mouth Piece: </a:t>
            </a:r>
            <a:r>
              <a:rPr lang="en-US" dirty="0" smtClean="0"/>
              <a:t>	http://www.findagrave.com/photos/2004/356/10164756_110373764570.jpg</a:t>
            </a:r>
          </a:p>
          <a:p>
            <a:r>
              <a:rPr lang="en-US" dirty="0" smtClean="0"/>
              <a:t>            </a:t>
            </a:r>
            <a:r>
              <a:rPr lang="en-US" u="sng" dirty="0" smtClean="0"/>
              <a:t>Tom </a:t>
            </a:r>
            <a:r>
              <a:rPr lang="en-US" u="sng" dirty="0" err="1" smtClean="0"/>
              <a:t>Wesselmann</a:t>
            </a:r>
            <a:r>
              <a:rPr lang="en-US" u="sng" dirty="0" smtClean="0"/>
              <a:t> Still life: </a:t>
            </a:r>
            <a:r>
              <a:rPr lang="en-US" dirty="0" smtClean="0"/>
              <a:t>	http://media.photobucket.com/image/tom%20wesselmann/Death2Perky/24-	l.jpg</a:t>
            </a:r>
          </a:p>
          <a:p>
            <a:r>
              <a:rPr lang="en-US" dirty="0" smtClean="0"/>
              <a:t>Slide 9- </a:t>
            </a:r>
            <a:r>
              <a:rPr lang="en-US" u="sng" dirty="0" smtClean="0"/>
              <a:t>Robert </a:t>
            </a:r>
            <a:r>
              <a:rPr lang="en-US" u="sng" dirty="0" err="1" smtClean="0"/>
              <a:t>Raushchenberg</a:t>
            </a:r>
            <a:r>
              <a:rPr lang="en-US" u="sng" dirty="0" smtClean="0"/>
              <a:t> Painting: </a:t>
            </a:r>
            <a:r>
              <a:rPr lang="en-US" dirty="0" smtClean="0"/>
              <a:t>	http://www.museumofthegulfcoast.org/images/rausch.jpg </a:t>
            </a:r>
            <a:br>
              <a:rPr lang="en-US" dirty="0" smtClean="0"/>
            </a:br>
            <a:r>
              <a:rPr lang="en-US" dirty="0" smtClean="0"/>
              <a:t>Slide 10- </a:t>
            </a:r>
            <a:r>
              <a:rPr lang="en-US" u="sng" dirty="0" smtClean="0"/>
              <a:t>Spoon and cherry Sculpture: </a:t>
            </a:r>
            <a:r>
              <a:rPr lang="en-US" dirty="0" smtClean="0"/>
              <a:t>	 	http://www.oldenburgvanbruggen.com/largescaleprojects/spoonbridge.htm</a:t>
            </a:r>
          </a:p>
          <a:p>
            <a:r>
              <a:rPr lang="en-US" dirty="0" smtClean="0"/>
              <a:t>              </a:t>
            </a:r>
            <a:r>
              <a:rPr lang="en-US" u="sng" dirty="0" smtClean="0"/>
              <a:t>Ice Cream Cone Sculpture: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 http://www.oldenburgvanbruggen.com/largescaleprojects/droppedcone.htm</a:t>
            </a:r>
          </a:p>
          <a:p>
            <a:r>
              <a:rPr lang="en-US" dirty="0" smtClean="0"/>
              <a:t>Slide 11- </a:t>
            </a:r>
            <a:r>
              <a:rPr lang="en-US" u="sng" dirty="0" smtClean="0"/>
              <a:t>Summary of key ideas </a:t>
            </a:r>
            <a:r>
              <a:rPr lang="en-US" dirty="0" smtClean="0"/>
              <a:t>by </a:t>
            </a:r>
            <a:r>
              <a:rPr lang="en-US" err="1" smtClean="0"/>
              <a:t>Aja</a:t>
            </a:r>
            <a:r>
              <a:rPr lang="en-US" smtClean="0"/>
              <a:t> </a:t>
            </a:r>
            <a:r>
              <a:rPr lang="en-US" smtClean="0"/>
              <a:t>Alim-Young, referred </a:t>
            </a:r>
            <a:r>
              <a:rPr lang="en-US" smtClean="0"/>
              <a:t>by </a:t>
            </a:r>
            <a:r>
              <a:rPr lang="en-US" smtClean="0"/>
              <a:t>	http</a:t>
            </a:r>
            <a:r>
              <a:rPr lang="en-US" smtClean="0"/>
              <a:t>://www.arthistoryarchive.com/arthistory/popart/</a:t>
            </a:r>
            <a:endParaRPr lang="en-US" dirty="0" smtClean="0"/>
          </a:p>
          <a:p>
            <a:r>
              <a:rPr lang="en-US" smtClean="0"/>
              <a:t>Slide12- </a:t>
            </a:r>
            <a:r>
              <a:rPr lang="en-US" u="sng" dirty="0" smtClean="0"/>
              <a:t>Line </a:t>
            </a:r>
            <a:r>
              <a:rPr lang="en-US" u="sng" dirty="0" smtClean="0"/>
              <a:t>Art Examples: </a:t>
            </a:r>
            <a:r>
              <a:rPr lang="en-US" dirty="0" smtClean="0"/>
              <a:t>	http</a:t>
            </a:r>
            <a:r>
              <a:rPr lang="en-US" dirty="0" smtClean="0"/>
              <a:t>://</a:t>
            </a:r>
            <a:r>
              <a:rPr lang="en-US" dirty="0" smtClean="0"/>
              <a:t>www.staceytownsend.com/turnmeintopopart/images/home_quadimage.png	http</a:t>
            </a:r>
            <a:r>
              <a:rPr lang="en-US" dirty="0" smtClean="0"/>
              <a:t>://</a:t>
            </a:r>
            <a:r>
              <a:rPr lang="en-US" dirty="0" smtClean="0"/>
              <a:t>www.melissaclifton.com/image158.html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</a:t>
            </a:r>
            <a:r>
              <a:rPr lang="en-US" u="sng" dirty="0" smtClean="0"/>
              <a:t>2D Pop Art Assignment</a:t>
            </a:r>
            <a:r>
              <a:rPr lang="en-US" dirty="0" smtClean="0"/>
              <a:t>: Created by </a:t>
            </a:r>
            <a:r>
              <a:rPr lang="en-US" dirty="0" err="1" smtClean="0"/>
              <a:t>Aja</a:t>
            </a:r>
            <a:r>
              <a:rPr lang="en-US" dirty="0" smtClean="0"/>
              <a:t> </a:t>
            </a:r>
            <a:r>
              <a:rPr lang="en-US" dirty="0" err="1" smtClean="0"/>
              <a:t>Alim</a:t>
            </a:r>
            <a:r>
              <a:rPr lang="en-US" dirty="0" smtClean="0"/>
              <a:t>-Young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</a:t>
            </a:r>
            <a:endParaRPr lang="en-US" dirty="0" smtClean="0"/>
          </a:p>
          <a:p>
            <a:r>
              <a:rPr lang="en-US" dirty="0" smtClean="0"/>
              <a:t>	</a:t>
            </a:r>
            <a:endParaRPr lang="en-US" dirty="0" smtClean="0"/>
          </a:p>
          <a:p>
            <a:r>
              <a:rPr lang="en-US" dirty="0" smtClean="0"/>
              <a:t>	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152400"/>
            <a:ext cx="38862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Pop Art </a:t>
            </a:r>
            <a:endParaRPr lang="en-US" sz="8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05000" y="1371600"/>
            <a:ext cx="6477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n.  A form of art that depicts objects or scenes from everyday life and employs techniques of commercial art and popular illustration.</a:t>
            </a:r>
            <a:br>
              <a:rPr lang="en-US" sz="4000" dirty="0" smtClean="0"/>
            </a:br>
            <a:r>
              <a:rPr lang="en-US" sz="4000" b="1" dirty="0" smtClean="0"/>
              <a:t>pop-art</a:t>
            </a:r>
            <a:r>
              <a:rPr lang="en-US" sz="4000" dirty="0" smtClean="0"/>
              <a:t> (</a:t>
            </a:r>
            <a:r>
              <a:rPr lang="en-US" sz="4000" dirty="0" err="1" smtClean="0"/>
              <a:t>pŏp'ärt</a:t>
            </a:r>
            <a:r>
              <a:rPr lang="en-US" sz="4000" dirty="0" smtClean="0"/>
              <a:t>')</a:t>
            </a:r>
            <a:r>
              <a:rPr lang="en-US" sz="4000" i="1" dirty="0" smtClean="0"/>
              <a:t> 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981200" y="510540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Source: The American Heritage® Dictionary of the English Language, Fourth Edition</a:t>
            </a:r>
            <a:endParaRPr lang="en-US" sz="1400" dirty="0"/>
          </a:p>
        </p:txBody>
      </p:sp>
      <p:pic>
        <p:nvPicPr>
          <p:cNvPr id="6" name="Picture 1" descr="C:\Users\Aja\AppData\Local\Microsoft\Windows\Temporary Internet Files\Content.IE5\CDZQN8RP\MCHH00293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876800"/>
            <a:ext cx="2770052" cy="26632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781800" y="60960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134070"/>
            <a:ext cx="17604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5400" y="-8930"/>
            <a:ext cx="4341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When+ Where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4639270"/>
            <a:ext cx="15090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How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2200" y="762000"/>
            <a:ext cx="5181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n-US" dirty="0" smtClean="0"/>
              <a:t> A visual art movement that emerged in the 1950s and  was popular in the 1960s in the United States.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 Characterized by themes and techniques drawn from popular mass culture, such as television, movies, advertising and comic books.</a:t>
            </a:r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 Food was a common theme, but so were household objects. </a:t>
            </a:r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Pop artists liked to satirize or ridicule objects, sometimes enlarging those objects to gigantic proportions . These objects reflected mass culture and consumerism.</a:t>
            </a:r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The movement was marked by clear lines, sharp paintwork and clear representations of symbols, objects and people commonly found in popular culture. </a:t>
            </a:r>
          </a:p>
        </p:txBody>
      </p:sp>
      <p:pic>
        <p:nvPicPr>
          <p:cNvPr id="7169" name="Picture 1" descr="C:\Users\Aja\AppData\Local\Microsoft\Windows\Temporary Internet Files\Content.IE5\CDZQN8RP\MCHH00293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4876800"/>
            <a:ext cx="2770052" cy="26632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9564" y="0"/>
            <a:ext cx="15568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Who</a:t>
            </a:r>
            <a:endParaRPr lang="en-US" sz="5400" dirty="0"/>
          </a:p>
        </p:txBody>
      </p:sp>
      <p:pic>
        <p:nvPicPr>
          <p:cNvPr id="4" name="Picture 1" descr="C:\Users\Aja\AppData\Local\Microsoft\Windows\Temporary Internet Files\Content.IE5\CDZQN8RP\MCHH00293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876800"/>
            <a:ext cx="2770052" cy="26632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36576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Andy Warhol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4400"/>
            <a:ext cx="246629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56961" y="914400"/>
            <a:ext cx="268663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00400" y="36576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Roy Lichtenstein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13415" y="914401"/>
            <a:ext cx="244958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248400" y="3657600"/>
            <a:ext cx="1723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Claes</a:t>
            </a:r>
            <a:r>
              <a:rPr lang="en-US" dirty="0" smtClean="0"/>
              <a:t> Oldenburg</a:t>
            </a:r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4084320"/>
            <a:ext cx="3733800" cy="224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04800" y="6324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Robert Rauschenberg</a:t>
            </a:r>
            <a:endParaRPr lang="en-US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95800" y="4038600"/>
            <a:ext cx="1752600" cy="2278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419600" y="63362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Tom </a:t>
            </a:r>
            <a:r>
              <a:rPr lang="en-US" dirty="0" err="1" smtClean="0"/>
              <a:t>Wesselmann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8" grpId="0"/>
      <p:bldP spid="11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58674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Andy Warhol</a:t>
            </a:r>
            <a:br>
              <a:rPr lang="en-US" dirty="0" smtClean="0"/>
            </a:br>
            <a:r>
              <a:rPr lang="en-US" dirty="0" smtClean="0"/>
              <a:t>“Campbell’s Soup”</a:t>
            </a:r>
            <a:br>
              <a:rPr lang="en-US" dirty="0" smtClean="0"/>
            </a:br>
            <a:r>
              <a:rPr lang="en-US" dirty="0" smtClean="0"/>
              <a:t>1968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3810000" cy="57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4840" y="304800"/>
            <a:ext cx="448056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43400" y="5867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Andy Warhol</a:t>
            </a:r>
            <a:br>
              <a:rPr lang="en-US" dirty="0" smtClean="0"/>
            </a:br>
            <a:r>
              <a:rPr lang="en-US" dirty="0" smtClean="0"/>
              <a:t>“Sixteen </a:t>
            </a:r>
            <a:r>
              <a:rPr lang="en-US" dirty="0" err="1" smtClean="0"/>
              <a:t>Jackies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1964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819400"/>
            <a:ext cx="3733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038600" y="54864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Roy Lichtenstein</a:t>
            </a:r>
          </a:p>
          <a:p>
            <a:r>
              <a:rPr lang="en-US" dirty="0" smtClean="0"/>
              <a:t>“Hopeless”</a:t>
            </a:r>
          </a:p>
          <a:p>
            <a:r>
              <a:rPr lang="en-US" dirty="0" smtClean="0"/>
              <a:t>1963</a:t>
            </a:r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52400"/>
            <a:ext cx="5638800" cy="255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Roy Lichtenstein</a:t>
            </a:r>
          </a:p>
          <a:p>
            <a:pPr algn="r"/>
            <a:r>
              <a:rPr lang="en-US" dirty="0" smtClean="0"/>
              <a:t>“</a:t>
            </a:r>
            <a:r>
              <a:rPr lang="en-US" dirty="0" err="1" smtClean="0"/>
              <a:t>Whaam</a:t>
            </a:r>
            <a:r>
              <a:rPr lang="en-US" dirty="0" smtClean="0"/>
              <a:t>!”</a:t>
            </a:r>
          </a:p>
          <a:p>
            <a:pPr algn="r"/>
            <a:r>
              <a:rPr lang="en-US" dirty="0" smtClean="0"/>
              <a:t>1963</a:t>
            </a:r>
            <a:endParaRPr lang="en-US" dirty="0"/>
          </a:p>
        </p:txBody>
      </p:sp>
      <p:pic>
        <p:nvPicPr>
          <p:cNvPr id="6" name="Picture 1" descr="C:\Users\Aja\AppData\Local\Microsoft\Windows\Temporary Internet Files\Content.IE5\CDZQN8RP\MCHH00293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876800"/>
            <a:ext cx="2770052" cy="26632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ja\Pictures\DC09\IMG_62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4165600" cy="6248400"/>
          </a:xfrm>
          <a:prstGeom prst="rect">
            <a:avLst/>
          </a:prstGeom>
          <a:noFill/>
        </p:spPr>
      </p:pic>
      <p:pic>
        <p:nvPicPr>
          <p:cNvPr id="3" name="Picture 2" descr="small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304800"/>
            <a:ext cx="2895600" cy="4343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00600" y="46482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Roy Lichtenstein</a:t>
            </a:r>
          </a:p>
          <a:p>
            <a:r>
              <a:rPr lang="en-US" dirty="0" smtClean="0"/>
              <a:t>“Brush Stroke”</a:t>
            </a:r>
          </a:p>
          <a:p>
            <a:r>
              <a:rPr lang="en-US" dirty="0" smtClean="0"/>
              <a:t>1996, enlarged and fabricated 2002-03 </a:t>
            </a:r>
            <a:endParaRPr lang="en-US" dirty="0"/>
          </a:p>
        </p:txBody>
      </p:sp>
      <p:pic>
        <p:nvPicPr>
          <p:cNvPr id="5" name="Picture 1" descr="C:\Users\Aja\AppData\Local\Microsoft\Windows\Temporary Internet Files\Content.IE5\CDZQN8RP\MCHH00293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876800"/>
            <a:ext cx="2770052" cy="26632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433768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4800" y="5562600"/>
            <a:ext cx="2362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Tom </a:t>
            </a:r>
            <a:r>
              <a:rPr lang="en-US" dirty="0" err="1" smtClean="0"/>
              <a:t>Wesselmann</a:t>
            </a:r>
            <a:r>
              <a:rPr lang="en-US" dirty="0" smtClean="0"/>
              <a:t> "Smoker number 1 (Mouth number 12)" 1967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04800"/>
            <a:ext cx="41433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 descr="C:\Users\Aja\AppData\Local\Microsoft\Windows\Temporary Internet Files\Content.IE5\CDZQN8RP\MCHH00293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876800"/>
            <a:ext cx="2770052" cy="26632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724400" y="36576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Tom </a:t>
            </a:r>
            <a:r>
              <a:rPr lang="en-US" dirty="0" err="1" smtClean="0"/>
              <a:t>Wesselmann</a:t>
            </a:r>
            <a:endParaRPr lang="en-US" dirty="0" smtClean="0"/>
          </a:p>
          <a:p>
            <a:r>
              <a:rPr lang="en-US" dirty="0" smtClean="0"/>
              <a:t>“Still Life #24”</a:t>
            </a:r>
          </a:p>
          <a:p>
            <a:r>
              <a:rPr lang="en-US" dirty="0" smtClean="0"/>
              <a:t>1962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410200" y="152400"/>
            <a:ext cx="373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Robert </a:t>
            </a:r>
            <a:r>
              <a:rPr lang="en-US" dirty="0" err="1" smtClean="0"/>
              <a:t>Raushchenberg</a:t>
            </a:r>
            <a:endParaRPr lang="en-US" dirty="0" smtClean="0"/>
          </a:p>
          <a:p>
            <a:r>
              <a:rPr lang="en-US" dirty="0" smtClean="0"/>
              <a:t>“Signs”</a:t>
            </a:r>
          </a:p>
          <a:p>
            <a:r>
              <a:rPr lang="en-US" dirty="0" smtClean="0"/>
              <a:t>1970</a:t>
            </a:r>
            <a:endParaRPr lang="en-US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5181600" cy="6489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 descr="C:\Users\Aja\AppData\Local\Microsoft\Windows\Temporary Internet Files\Content.IE5\CDZQN8RP\MCHH00293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4876800"/>
            <a:ext cx="2770052" cy="26632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423</Words>
  <Application>Microsoft Office PowerPoint</Application>
  <PresentationFormat>On-screen Show (4:3)</PresentationFormat>
  <Paragraphs>115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 Lesson in the American  Artistic Movement;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Lesson in the Artistic Style;  Pop Art.</dc:title>
  <dc:creator>Aja</dc:creator>
  <cp:lastModifiedBy>Aja</cp:lastModifiedBy>
  <cp:revision>48</cp:revision>
  <dcterms:created xsi:type="dcterms:W3CDTF">2009-10-06T03:08:27Z</dcterms:created>
  <dcterms:modified xsi:type="dcterms:W3CDTF">2009-10-13T04:22:45Z</dcterms:modified>
</cp:coreProperties>
</file>